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8"/>
  </p:sldMasterIdLst>
  <p:notesMasterIdLst>
    <p:notesMasterId r:id="rId22"/>
  </p:notesMasterIdLst>
  <p:handoutMasterIdLst>
    <p:handoutMasterId r:id="rId23"/>
  </p:handoutMasterIdLst>
  <p:sldIdLst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80" r:id="rId20"/>
    <p:sldId id="378" r:id="rId21"/>
  </p:sldIdLst>
  <p:sldSz cx="12195175" cy="6858000"/>
  <p:notesSz cx="6858000" cy="9144000"/>
  <p:embeddedFontLst>
    <p:embeddedFont>
      <p:font typeface="72 Brand" panose="020B0504030603020204" pitchFamily="34" charset="0"/>
      <p:regular r:id="rId24"/>
      <p:bold r:id="rId25"/>
      <p:italic r:id="rId26"/>
      <p:boldItalic r:id="rId27"/>
    </p:embeddedFont>
    <p:embeddedFont>
      <p:font typeface="72 Brand Medium" panose="020B0604030603020204" pitchFamily="34" charset="0"/>
      <p:regular r:id="rId28"/>
      <p: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custDataLst>
    <p:tags r:id="rId34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3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13" autoAdjust="0"/>
  </p:normalViewPr>
  <p:slideViewPr>
    <p:cSldViewPr snapToGrid="0" showGuides="1">
      <p:cViewPr varScale="1">
        <p:scale>
          <a:sx n="85" d="100"/>
          <a:sy n="85" d="100"/>
        </p:scale>
        <p:origin x="590" y="53"/>
      </p:cViewPr>
      <p:guideLst>
        <p:guide pos="3841"/>
        <p:guide orient="horz" pos="3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4008" y="168"/>
      </p:cViewPr>
      <p:guideLst>
        <p:guide orient="horz" pos="2880"/>
        <p:guide pos="2160"/>
      </p:guideLst>
    </p:cSldViewPr>
  </p:notesViewPr>
  <p:gridSpacing cx="936117" cy="93611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font" Target="fonts/font3.fntdata"/><Relationship Id="rId21" Type="http://schemas.openxmlformats.org/officeDocument/2006/relationships/slide" Target="slides/slide13.xml"/><Relationship Id="rId34" Type="http://schemas.openxmlformats.org/officeDocument/2006/relationships/tags" Target="tags/tag1.xml"/><Relationship Id="rId7" Type="http://schemas.openxmlformats.org/officeDocument/2006/relationships/customXml" Target="../customXml/item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3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font" Target="fonts/font8.fntdata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‹#›</a:t>
            </a:fld>
            <a:endParaRPr lang="de-DE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bin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bin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5" name="LogoBlue-Dynamic" descr="{&quot;templafy&quot;:{&quot;id&quot;:&quot;a8069d54-6d53-400c-b853-225ca8ad7ccb&quot;}}">
            <a:extLst>
              <a:ext uri="{FF2B5EF4-FFF2-40B4-BE49-F238E27FC236}">
                <a16:creationId xmlns:a16="http://schemas.microsoft.com/office/drawing/2014/main" id="{FF7B8CD0-1BFA-08E1-444C-DB5F568BB12F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Classification-Dynamic" descr="{&quot;templafy&quot;:{&quot;id&quot;:&quot;b4fa9ea3-d1f4-41fd-94c3-23da1c7534c4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tx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cover with anvil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EAC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F36DF1A0-33EF-D4BF-029F-2435A3EF8C01}"/>
              </a:ext>
            </a:extLst>
          </p:cNvPr>
          <p:cNvSpPr/>
          <p:nvPr/>
        </p:nvSpPr>
        <p:spPr>
          <a:xfrm>
            <a:off x="870433" y="989322"/>
            <a:ext cx="9187967" cy="4528975"/>
          </a:xfrm>
          <a:custGeom>
            <a:avLst/>
            <a:gdLst>
              <a:gd name="connsiteX0" fmla="*/ 0 w 9187967"/>
              <a:gd name="connsiteY0" fmla="*/ 0 h 4528975"/>
              <a:gd name="connsiteX1" fmla="*/ 0 w 9187967"/>
              <a:gd name="connsiteY1" fmla="*/ 4528975 h 4528975"/>
              <a:gd name="connsiteX2" fmla="*/ 4669297 w 9187967"/>
              <a:gd name="connsiteY2" fmla="*/ 4528975 h 4528975"/>
              <a:gd name="connsiteX3" fmla="*/ 9187967 w 9187967"/>
              <a:gd name="connsiteY3" fmla="*/ 0 h 4528975"/>
              <a:gd name="connsiteX4" fmla="*/ 0 w 9187967"/>
              <a:gd name="connsiteY4" fmla="*/ 0 h 45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967" h="4528975">
                <a:moveTo>
                  <a:pt x="0" y="0"/>
                </a:moveTo>
                <a:lnTo>
                  <a:pt x="0" y="4528975"/>
                </a:lnTo>
                <a:lnTo>
                  <a:pt x="4669297" y="4528975"/>
                </a:lnTo>
                <a:lnTo>
                  <a:pt x="9187967" y="0"/>
                </a:lnTo>
                <a:lnTo>
                  <a:pt x="0" y="0"/>
                </a:lnTo>
                <a:close/>
              </a:path>
            </a:pathLst>
          </a:custGeom>
          <a:solidFill>
            <a:srgbClr val="63EDD4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5515F5CA-E76C-CC3B-68A7-37E88873AB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LogoBlack-Dynamic" descr="{&quot;templafy&quot;:{&quot;id&quot;:&quot;1e46c2af-d60c-4b0f-8047-a308245a24b9&quot;}}">
            <a:extLst>
              <a:ext uri="{FF2B5EF4-FFF2-40B4-BE49-F238E27FC236}">
                <a16:creationId xmlns:a16="http://schemas.microsoft.com/office/drawing/2014/main" id="{6F517C48-28CD-5089-ED8A-57BF0CC2794C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Classification-Dynamic" descr="{&quot;templafy&quot;:{&quot;id&quot;:&quot;9195594d-10b8-4ce8-ab1d-d19b808ceaba&quot;}}">
            <a:extLst>
              <a:ext uri="{FF2B5EF4-FFF2-40B4-BE49-F238E27FC236}">
                <a16:creationId xmlns:a16="http://schemas.microsoft.com/office/drawing/2014/main" id="{BBFBBDC3-D031-6041-465D-9F7147F423CF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tx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0220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LogoBlue-Dynamic" descr="{&quot;templafy&quot;:{&quot;id&quot;:&quot;e9c5eac0-b8d6-4459-bf0d-c2b004736c5b&quot;}}">
            <a:extLst>
              <a:ext uri="{FF2B5EF4-FFF2-40B4-BE49-F238E27FC236}">
                <a16:creationId xmlns:a16="http://schemas.microsoft.com/office/drawing/2014/main" id="{D1190656-DEBD-FEA9-516B-DD318272D18E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Classification-Dynamic" descr="{&quot;templafy&quot;:{&quot;id&quot;:&quot;e62b0acb-7929-408a-b7a9-a77e0d89c519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tx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LogoWhite-Dynamic" descr="{&quot;templafy&quot;:{&quot;id&quot;:&quot;32a2929e-a709-402b-ab59-7319356b6698&quot;}}">
            <a:extLst>
              <a:ext uri="{FF2B5EF4-FFF2-40B4-BE49-F238E27FC236}">
                <a16:creationId xmlns:a16="http://schemas.microsoft.com/office/drawing/2014/main" id="{DAF77494-7969-7420-F0E8-876B83E39BD5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Classification-Dynamic" descr="{&quot;templafy&quot;:{&quot;id&quot;:&quot;0714d5df-8e8b-4751-877b-9e521c7787be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bg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Roboto" panose="02000000000000000000" pitchFamily="2" charset="0"/>
              <a:buChar char="​"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 dirty="0"/>
              <a:t>Agenda Item/Divider Headline</a:t>
            </a:r>
          </a:p>
          <a:p>
            <a:pPr lvl="1"/>
            <a:r>
              <a:rPr lang="en-US" dirty="0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dirty="0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,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5175" cy="6861496"/>
          </a:xfrm>
          <a:prstGeom prst="rect">
            <a:avLst/>
          </a:prstGeom>
        </p:spPr>
      </p:pic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2355" y="1156532"/>
            <a:ext cx="5613722" cy="2756252"/>
          </a:xfrm>
          <a:prstGeom prst="rect">
            <a:avLst/>
          </a:prstGeom>
        </p:spPr>
      </p:pic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38" y="2206502"/>
            <a:ext cx="55678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LogoWhite-Dynamic" descr="{&quot;templafy&quot;:{&quot;id&quot;:&quot;8e3c6f92-d76a-4b08-a09b-aef6e2859713&quot;}}">
            <a:extLst>
              <a:ext uri="{FF2B5EF4-FFF2-40B4-BE49-F238E27FC236}">
                <a16:creationId xmlns:a16="http://schemas.microsoft.com/office/drawing/2014/main" id="{032494F6-48CD-A02A-329B-1D3AE74E0E9C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Classification-Dynamic" descr="{&quot;templafy&quot;:{&quot;id&quot;:&quot;9c9987d6-e277-4bda-b38c-f819d8d2bf1a&quot;}}">
            <a:extLst>
              <a:ext uri="{FF2B5EF4-FFF2-40B4-BE49-F238E27FC236}">
                <a16:creationId xmlns:a16="http://schemas.microsoft.com/office/drawing/2014/main" id="{A6D6797F-FF5B-BE1A-D940-2289CF2968F7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bg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33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 dirty="0"/>
              <a:t>“Quote goes here </a:t>
            </a:r>
            <a:br>
              <a:rPr lang="en-US" noProof="0" dirty="0"/>
            </a:br>
            <a:r>
              <a:rPr lang="en-US" noProof="0" dirty="0"/>
              <a:t>and here.”</a:t>
            </a:r>
          </a:p>
          <a:p>
            <a:pPr lvl="1"/>
            <a:r>
              <a:rPr lang="en-US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screenshot</a:t>
            </a:r>
            <a:endParaRPr lang="de-DE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Pr>
        <a:solidFill>
          <a:srgbClr val="2800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2800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9111" y="1216759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LogoWhite-Dynamic" descr="{&quot;templafy&quot;:{&quot;id&quot;:&quot;a94d7c4d-9c44-43f2-bee3-963ea5ef15bd&quot;}}">
            <a:extLst>
              <a:ext uri="{FF2B5EF4-FFF2-40B4-BE49-F238E27FC236}">
                <a16:creationId xmlns:a16="http://schemas.microsoft.com/office/drawing/2014/main" id="{1B320325-E461-1EF2-0F59-CB86E0E6F9E5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Classification-Dynamic" descr="{&quot;templafy&quot;:{&quot;id&quot;:&quot;a7ae8cb4-5732-4b72-b878-d0fab78416ce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bg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 dirty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a6e974fc-33a3-4e47-9c17-6fa2cd450599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 dirty="0">
                <a:latin typeface="+mn-lt"/>
              </a:rPr>
              <a:t>© 2023 SAP SE or an SAP affiliate company. All rights reserved. See Legal Notice on www.sap.com/legal-notice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 dirty="0"/>
              <a:t>Thank you.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FFC932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CF98F2-AE93-6F6D-B5F5-C2F74E078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600" y="250521"/>
            <a:ext cx="4538091" cy="6328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chemeClr val="accent1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LogoWhite-Dynamic" descr="{&quot;templafy&quot;:{&quot;id&quot;:&quot;f7ed29e7-81d5-4eb2-b08e-0224257d3fcc&quot;}}">
            <a:extLst>
              <a:ext uri="{FF2B5EF4-FFF2-40B4-BE49-F238E27FC236}">
                <a16:creationId xmlns:a16="http://schemas.microsoft.com/office/drawing/2014/main" id="{0B97AABB-AB35-5D1E-370F-103F22E1157F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Classification-Dynamic" descr="{&quot;templafy&quot;:{&quot;id&quot;:&quot;6818b5da-0dfe-4ae3-baa0-26fefa552d35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bg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97DD40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        Click to add image</a:t>
            </a:r>
          </a:p>
        </p:txBody>
      </p:sp>
      <p:sp>
        <p:nvSpPr>
          <p:cNvPr id="4" name="Classification-Dynamic" descr="{&quot;templafy&quot;:{&quot;id&quot;:&quot;0cd26c08-fb6a-409a-b2f6-b619833e9591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tx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LogoBlack-Dynamic" descr="{&quot;templafy&quot;:{&quot;id&quot;:&quot;0f1654df-ec9b-4184-8171-936491e1c745&quot;}}">
            <a:extLst>
              <a:ext uri="{FF2B5EF4-FFF2-40B4-BE49-F238E27FC236}">
                <a16:creationId xmlns:a16="http://schemas.microsoft.com/office/drawing/2014/main" id="{9890E76A-908A-C687-D029-53FB8DB3A88D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6" name="LogoBlue-Dynamic" descr="{&quot;templafy&quot;:{&quot;id&quot;:&quot;de200325-1480-4db0-b58d-8fee28d54270&quot;}}">
            <a:extLst>
              <a:ext uri="{FF2B5EF4-FFF2-40B4-BE49-F238E27FC236}">
                <a16:creationId xmlns:a16="http://schemas.microsoft.com/office/drawing/2014/main" id="{910E499D-8DEA-41A7-80A4-13BE1C7038A4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62186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Classification-Dynamic" descr="{&quot;templafy&quot;:{&quot;id&quot;:&quot;d39010a0-8ddd-4183-a53c-eae3ff4b6f93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tx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7DD40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LogoBlue-Dynamic" descr="{&quot;templafy&quot;:{&quot;id&quot;:&quot;2aa70acc-150c-45b4-b48b-e0e57eec01de&quot;}}">
            <a:extLst>
              <a:ext uri="{FF2B5EF4-FFF2-40B4-BE49-F238E27FC236}">
                <a16:creationId xmlns:a16="http://schemas.microsoft.com/office/drawing/2014/main" id="{65992DD7-F456-F593-DE55-17D43CC1A2C0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Classification-Dynamic" descr="{&quot;templafy&quot;:{&quot;id&quot;:&quot;afa58123-5a1c-4b6a-b5ac-879088e40940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tx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LogoBlack-Dynamic" descr="{&quot;templafy&quot;:{&quot;id&quot;:&quot;cdd7468b-f3ba-4608-af1b-b72ae9c426da&quot;}}">
            <a:extLst>
              <a:ext uri="{FF2B5EF4-FFF2-40B4-BE49-F238E27FC236}">
                <a16:creationId xmlns:a16="http://schemas.microsoft.com/office/drawing/2014/main" id="{2637A33E-C6A7-7C2A-3068-C4A803D3573D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Classification-Dynamic" descr="{&quot;templafy&quot;:{&quot;id&quot;:&quot;e29b047e-8cc5-472c-ac40-06e4727f5b7a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tx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7D2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LogoWhite-Dynamic" descr="{&quot;templafy&quot;:{&quot;id&quot;:&quot;9b1edca0-ebdb-448a-94c0-8b179d268495&quot;}}">
            <a:extLst>
              <a:ext uri="{FF2B5EF4-FFF2-40B4-BE49-F238E27FC236}">
                <a16:creationId xmlns:a16="http://schemas.microsoft.com/office/drawing/2014/main" id="{1B2BA827-5E2B-B410-D729-E5CB1E58EDA4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Classification-Dynamic" descr="{&quot;templafy&quot;:{&quot;id&quot;:&quot;2e0723cc-1469-497d-b60b-7d3a18d17aa0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bg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7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2.xml"/><Relationship Id="rId63" Type="http://schemas.openxmlformats.org/officeDocument/2006/relationships/tags" Target="../tags/tag33.xml"/><Relationship Id="rId84" Type="http://schemas.openxmlformats.org/officeDocument/2006/relationships/tags" Target="../tags/tag54.xml"/><Relationship Id="rId138" Type="http://schemas.openxmlformats.org/officeDocument/2006/relationships/tags" Target="../tags/tag108.xml"/><Relationship Id="rId107" Type="http://schemas.openxmlformats.org/officeDocument/2006/relationships/tags" Target="../tags/tag77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2.xml"/><Relationship Id="rId53" Type="http://schemas.openxmlformats.org/officeDocument/2006/relationships/tags" Target="../tags/tag23.xml"/><Relationship Id="rId74" Type="http://schemas.openxmlformats.org/officeDocument/2006/relationships/tags" Target="../tags/tag44.xml"/><Relationship Id="rId128" Type="http://schemas.openxmlformats.org/officeDocument/2006/relationships/tags" Target="../tags/tag98.xml"/><Relationship Id="rId149" Type="http://schemas.openxmlformats.org/officeDocument/2006/relationships/tags" Target="../tags/tag119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tags" Target="../tags/tag13.xml"/><Relationship Id="rId48" Type="http://schemas.openxmlformats.org/officeDocument/2006/relationships/tags" Target="../tags/tag18.xml"/><Relationship Id="rId64" Type="http://schemas.openxmlformats.org/officeDocument/2006/relationships/tags" Target="../tags/tag34.xml"/><Relationship Id="rId69" Type="http://schemas.openxmlformats.org/officeDocument/2006/relationships/tags" Target="../tags/tag39.xml"/><Relationship Id="rId113" Type="http://schemas.openxmlformats.org/officeDocument/2006/relationships/tags" Target="../tags/tag83.xml"/><Relationship Id="rId118" Type="http://schemas.openxmlformats.org/officeDocument/2006/relationships/tags" Target="../tags/tag88.xml"/><Relationship Id="rId134" Type="http://schemas.openxmlformats.org/officeDocument/2006/relationships/tags" Target="../tags/tag104.xml"/><Relationship Id="rId139" Type="http://schemas.openxmlformats.org/officeDocument/2006/relationships/tags" Target="../tags/tag109.xml"/><Relationship Id="rId80" Type="http://schemas.openxmlformats.org/officeDocument/2006/relationships/tags" Target="../tags/tag50.xml"/><Relationship Id="rId85" Type="http://schemas.openxmlformats.org/officeDocument/2006/relationships/tags" Target="../tags/tag55.xml"/><Relationship Id="rId150" Type="http://schemas.openxmlformats.org/officeDocument/2006/relationships/tags" Target="../tags/tag12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3.xml"/><Relationship Id="rId38" Type="http://schemas.openxmlformats.org/officeDocument/2006/relationships/tags" Target="../tags/tag8.xml"/><Relationship Id="rId59" Type="http://schemas.openxmlformats.org/officeDocument/2006/relationships/tags" Target="../tags/tag29.xml"/><Relationship Id="rId103" Type="http://schemas.openxmlformats.org/officeDocument/2006/relationships/tags" Target="../tags/tag73.xml"/><Relationship Id="rId108" Type="http://schemas.openxmlformats.org/officeDocument/2006/relationships/tags" Target="../tags/tag78.xml"/><Relationship Id="rId124" Type="http://schemas.openxmlformats.org/officeDocument/2006/relationships/tags" Target="../tags/tag94.xml"/><Relationship Id="rId129" Type="http://schemas.openxmlformats.org/officeDocument/2006/relationships/tags" Target="../tags/tag99.xml"/><Relationship Id="rId54" Type="http://schemas.openxmlformats.org/officeDocument/2006/relationships/tags" Target="../tags/tag24.xml"/><Relationship Id="rId70" Type="http://schemas.openxmlformats.org/officeDocument/2006/relationships/tags" Target="../tags/tag40.xml"/><Relationship Id="rId75" Type="http://schemas.openxmlformats.org/officeDocument/2006/relationships/tags" Target="../tags/tag45.xml"/><Relationship Id="rId91" Type="http://schemas.openxmlformats.org/officeDocument/2006/relationships/tags" Target="../tags/tag61.xml"/><Relationship Id="rId96" Type="http://schemas.openxmlformats.org/officeDocument/2006/relationships/tags" Target="../tags/tag66.xml"/><Relationship Id="rId140" Type="http://schemas.openxmlformats.org/officeDocument/2006/relationships/tags" Target="../tags/tag110.xml"/><Relationship Id="rId145" Type="http://schemas.openxmlformats.org/officeDocument/2006/relationships/tags" Target="../tags/tag11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9.xml"/><Relationship Id="rId114" Type="http://schemas.openxmlformats.org/officeDocument/2006/relationships/tags" Target="../tags/tag84.xml"/><Relationship Id="rId119" Type="http://schemas.openxmlformats.org/officeDocument/2006/relationships/tags" Target="../tags/tag89.xml"/><Relationship Id="rId44" Type="http://schemas.openxmlformats.org/officeDocument/2006/relationships/tags" Target="../tags/tag14.xml"/><Relationship Id="rId60" Type="http://schemas.openxmlformats.org/officeDocument/2006/relationships/tags" Target="../tags/tag30.xml"/><Relationship Id="rId65" Type="http://schemas.openxmlformats.org/officeDocument/2006/relationships/tags" Target="../tags/tag35.xml"/><Relationship Id="rId81" Type="http://schemas.openxmlformats.org/officeDocument/2006/relationships/tags" Target="../tags/tag51.xml"/><Relationship Id="rId86" Type="http://schemas.openxmlformats.org/officeDocument/2006/relationships/tags" Target="../tags/tag56.xml"/><Relationship Id="rId130" Type="http://schemas.openxmlformats.org/officeDocument/2006/relationships/tags" Target="../tags/tag100.xml"/><Relationship Id="rId135" Type="http://schemas.openxmlformats.org/officeDocument/2006/relationships/tags" Target="../tags/tag105.xml"/><Relationship Id="rId151" Type="http://schemas.openxmlformats.org/officeDocument/2006/relationships/tags" Target="../tags/tag121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9.xml"/><Relationship Id="rId109" Type="http://schemas.openxmlformats.org/officeDocument/2006/relationships/tags" Target="../tags/tag79.xml"/><Relationship Id="rId34" Type="http://schemas.openxmlformats.org/officeDocument/2006/relationships/tags" Target="../tags/tag4.xml"/><Relationship Id="rId50" Type="http://schemas.openxmlformats.org/officeDocument/2006/relationships/tags" Target="../tags/tag20.xml"/><Relationship Id="rId55" Type="http://schemas.openxmlformats.org/officeDocument/2006/relationships/tags" Target="../tags/tag25.xml"/><Relationship Id="rId76" Type="http://schemas.openxmlformats.org/officeDocument/2006/relationships/tags" Target="../tags/tag46.xml"/><Relationship Id="rId97" Type="http://schemas.openxmlformats.org/officeDocument/2006/relationships/tags" Target="../tags/tag67.xml"/><Relationship Id="rId104" Type="http://schemas.openxmlformats.org/officeDocument/2006/relationships/tags" Target="../tags/tag74.xml"/><Relationship Id="rId120" Type="http://schemas.openxmlformats.org/officeDocument/2006/relationships/tags" Target="../tags/tag90.xml"/><Relationship Id="rId125" Type="http://schemas.openxmlformats.org/officeDocument/2006/relationships/tags" Target="../tags/tag95.xml"/><Relationship Id="rId141" Type="http://schemas.openxmlformats.org/officeDocument/2006/relationships/tags" Target="../tags/tag111.xml"/><Relationship Id="rId146" Type="http://schemas.openxmlformats.org/officeDocument/2006/relationships/tags" Target="../tags/tag116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1.xml"/><Relationship Id="rId92" Type="http://schemas.openxmlformats.org/officeDocument/2006/relationships/tags" Target="../tags/tag6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10.xml"/><Relationship Id="rId45" Type="http://schemas.openxmlformats.org/officeDocument/2006/relationships/tags" Target="../tags/tag15.xml"/><Relationship Id="rId66" Type="http://schemas.openxmlformats.org/officeDocument/2006/relationships/tags" Target="../tags/tag36.xml"/><Relationship Id="rId87" Type="http://schemas.openxmlformats.org/officeDocument/2006/relationships/tags" Target="../tags/tag57.xml"/><Relationship Id="rId110" Type="http://schemas.openxmlformats.org/officeDocument/2006/relationships/tags" Target="../tags/tag80.xml"/><Relationship Id="rId115" Type="http://schemas.openxmlformats.org/officeDocument/2006/relationships/tags" Target="../tags/tag85.xml"/><Relationship Id="rId131" Type="http://schemas.openxmlformats.org/officeDocument/2006/relationships/tags" Target="../tags/tag101.xml"/><Relationship Id="rId136" Type="http://schemas.openxmlformats.org/officeDocument/2006/relationships/tags" Target="../tags/tag106.xml"/><Relationship Id="rId61" Type="http://schemas.openxmlformats.org/officeDocument/2006/relationships/tags" Target="../tags/tag31.xml"/><Relationship Id="rId82" Type="http://schemas.openxmlformats.org/officeDocument/2006/relationships/tags" Target="../tags/tag52.xml"/><Relationship Id="rId152" Type="http://schemas.openxmlformats.org/officeDocument/2006/relationships/tags" Target="../tags/tag12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5.xml"/><Relationship Id="rId56" Type="http://schemas.openxmlformats.org/officeDocument/2006/relationships/tags" Target="../tags/tag26.xml"/><Relationship Id="rId77" Type="http://schemas.openxmlformats.org/officeDocument/2006/relationships/tags" Target="../tags/tag47.xml"/><Relationship Id="rId100" Type="http://schemas.openxmlformats.org/officeDocument/2006/relationships/tags" Target="../tags/tag70.xml"/><Relationship Id="rId105" Type="http://schemas.openxmlformats.org/officeDocument/2006/relationships/tags" Target="../tags/tag75.xml"/><Relationship Id="rId126" Type="http://schemas.openxmlformats.org/officeDocument/2006/relationships/tags" Target="../tags/tag96.xml"/><Relationship Id="rId147" Type="http://schemas.openxmlformats.org/officeDocument/2006/relationships/tags" Target="../tags/tag117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1.xml"/><Relationship Id="rId72" Type="http://schemas.openxmlformats.org/officeDocument/2006/relationships/tags" Target="../tags/tag42.xml"/><Relationship Id="rId93" Type="http://schemas.openxmlformats.org/officeDocument/2006/relationships/tags" Target="../tags/tag63.xml"/><Relationship Id="rId98" Type="http://schemas.openxmlformats.org/officeDocument/2006/relationships/tags" Target="../tags/tag68.xml"/><Relationship Id="rId121" Type="http://schemas.openxmlformats.org/officeDocument/2006/relationships/tags" Target="../tags/tag91.xml"/><Relationship Id="rId142" Type="http://schemas.openxmlformats.org/officeDocument/2006/relationships/tags" Target="../tags/tag11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6.xml"/><Relationship Id="rId67" Type="http://schemas.openxmlformats.org/officeDocument/2006/relationships/tags" Target="../tags/tag37.xml"/><Relationship Id="rId116" Type="http://schemas.openxmlformats.org/officeDocument/2006/relationships/tags" Target="../tags/tag86.xml"/><Relationship Id="rId137" Type="http://schemas.openxmlformats.org/officeDocument/2006/relationships/tags" Target="../tags/tag107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1.xml"/><Relationship Id="rId62" Type="http://schemas.openxmlformats.org/officeDocument/2006/relationships/tags" Target="../tags/tag32.xml"/><Relationship Id="rId83" Type="http://schemas.openxmlformats.org/officeDocument/2006/relationships/tags" Target="../tags/tag53.xml"/><Relationship Id="rId88" Type="http://schemas.openxmlformats.org/officeDocument/2006/relationships/tags" Target="../tags/tag58.xml"/><Relationship Id="rId111" Type="http://schemas.openxmlformats.org/officeDocument/2006/relationships/tags" Target="../tags/tag81.xml"/><Relationship Id="rId132" Type="http://schemas.openxmlformats.org/officeDocument/2006/relationships/tags" Target="../tags/tag102.xml"/><Relationship Id="rId153" Type="http://schemas.openxmlformats.org/officeDocument/2006/relationships/tags" Target="../tags/tag123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6.xml"/><Relationship Id="rId57" Type="http://schemas.openxmlformats.org/officeDocument/2006/relationships/tags" Target="../tags/tag27.xml"/><Relationship Id="rId106" Type="http://schemas.openxmlformats.org/officeDocument/2006/relationships/tags" Target="../tags/tag76.xml"/><Relationship Id="rId127" Type="http://schemas.openxmlformats.org/officeDocument/2006/relationships/tags" Target="../tags/tag97.xml"/><Relationship Id="rId10" Type="http://schemas.openxmlformats.org/officeDocument/2006/relationships/slideLayout" Target="../slideLayouts/slideLayout10.xml"/><Relationship Id="rId31" Type="http://schemas.openxmlformats.org/officeDocument/2006/relationships/theme" Target="../theme/theme1.xml"/><Relationship Id="rId52" Type="http://schemas.openxmlformats.org/officeDocument/2006/relationships/tags" Target="../tags/tag22.xml"/><Relationship Id="rId73" Type="http://schemas.openxmlformats.org/officeDocument/2006/relationships/tags" Target="../tags/tag43.xml"/><Relationship Id="rId78" Type="http://schemas.openxmlformats.org/officeDocument/2006/relationships/tags" Target="../tags/tag48.xml"/><Relationship Id="rId94" Type="http://schemas.openxmlformats.org/officeDocument/2006/relationships/tags" Target="../tags/tag64.xml"/><Relationship Id="rId99" Type="http://schemas.openxmlformats.org/officeDocument/2006/relationships/tags" Target="../tags/tag69.xml"/><Relationship Id="rId101" Type="http://schemas.openxmlformats.org/officeDocument/2006/relationships/tags" Target="../tags/tag71.xml"/><Relationship Id="rId122" Type="http://schemas.openxmlformats.org/officeDocument/2006/relationships/tags" Target="../tags/tag92.xml"/><Relationship Id="rId143" Type="http://schemas.openxmlformats.org/officeDocument/2006/relationships/tags" Target="../tags/tag113.xml"/><Relationship Id="rId148" Type="http://schemas.openxmlformats.org/officeDocument/2006/relationships/tags" Target="../tags/tag11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7.xml"/><Relationship Id="rId68" Type="http://schemas.openxmlformats.org/officeDocument/2006/relationships/tags" Target="../tags/tag38.xml"/><Relationship Id="rId89" Type="http://schemas.openxmlformats.org/officeDocument/2006/relationships/tags" Target="../tags/tag59.xml"/><Relationship Id="rId112" Type="http://schemas.openxmlformats.org/officeDocument/2006/relationships/tags" Target="../tags/tag82.xml"/><Relationship Id="rId133" Type="http://schemas.openxmlformats.org/officeDocument/2006/relationships/tags" Target="../tags/tag103.xml"/><Relationship Id="rId154" Type="http://schemas.openxmlformats.org/officeDocument/2006/relationships/tags" Target="../tags/tag124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7.xml"/><Relationship Id="rId58" Type="http://schemas.openxmlformats.org/officeDocument/2006/relationships/tags" Target="../tags/tag28.xml"/><Relationship Id="rId79" Type="http://schemas.openxmlformats.org/officeDocument/2006/relationships/tags" Target="../tags/tag49.xml"/><Relationship Id="rId102" Type="http://schemas.openxmlformats.org/officeDocument/2006/relationships/tags" Target="../tags/tag72.xml"/><Relationship Id="rId123" Type="http://schemas.openxmlformats.org/officeDocument/2006/relationships/tags" Target="../tags/tag93.xml"/><Relationship Id="rId144" Type="http://schemas.openxmlformats.org/officeDocument/2006/relationships/tags" Target="../tags/tag114.xml"/><Relationship Id="rId90" Type="http://schemas.openxmlformats.org/officeDocument/2006/relationships/tags" Target="../tags/tag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‹#›</a:t>
            </a:fld>
            <a:endParaRPr lang="en-US" sz="900" b="0" i="0" noProof="0" dirty="0">
              <a:latin typeface="+mn-lt"/>
            </a:endParaRPr>
          </a:p>
        </p:txBody>
      </p:sp>
      <p:sp>
        <p:nvSpPr>
          <p:cNvPr id="12" name="Copyright Placeholder" descr="{&quot;templafy&quot;:{&quot;id&quot;:&quot;27048a14-1008-46f7-a950-865906c37a3e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en-US" sz="600" b="0" i="0" dirty="0">
              <a:latin typeface="Arial" panose="020B0604020202020204" pitchFamily="34" charset="0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2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5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 dirty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2" name="Responsible [Sticker]" hidden="1">
            <a:extLst>
              <a:ext uri="{FF2B5EF4-FFF2-40B4-BE49-F238E27FC236}">
                <a16:creationId xmlns:a16="http://schemas.microsoft.com/office/drawing/2014/main" id="{3CB674C2-91C9-46E6-8AB4-E90ABF1CAFE0}"/>
              </a:ext>
            </a:extLst>
          </p:cNvPr>
          <p:cNvSpPr>
            <a:spLocks/>
          </p:cNvSpPr>
          <p:nvPr userDrawn="1"/>
        </p:nvSpPr>
        <p:spPr>
          <a:xfrm>
            <a:off x="10071105" y="896931"/>
            <a:ext cx="2124070" cy="59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Responsible: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Name Lastname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95" r:id="rId2"/>
    <p:sldLayoutId id="2147483780" r:id="rId3"/>
    <p:sldLayoutId id="2147483787" r:id="rId4"/>
    <p:sldLayoutId id="214748377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41" r:id="rId13"/>
    <p:sldLayoutId id="2147483765" r:id="rId14"/>
    <p:sldLayoutId id="2147483767" r:id="rId15"/>
    <p:sldLayoutId id="2147483786" r:id="rId16"/>
    <p:sldLayoutId id="2147483743" r:id="rId17"/>
    <p:sldLayoutId id="2147483774" r:id="rId18"/>
    <p:sldLayoutId id="2147483745" r:id="rId19"/>
    <p:sldLayoutId id="2147483760" r:id="rId20"/>
    <p:sldLayoutId id="2147483768" r:id="rId21"/>
    <p:sldLayoutId id="2147483769" r:id="rId22"/>
    <p:sldLayoutId id="2147483770" r:id="rId23"/>
    <p:sldLayoutId id="2147483744" r:id="rId24"/>
    <p:sldLayoutId id="2147483757" r:id="rId25"/>
    <p:sldLayoutId id="2147483771" r:id="rId26"/>
    <p:sldLayoutId id="2147483763" r:id="rId27"/>
    <p:sldLayoutId id="2147483751" r:id="rId28"/>
    <p:sldLayoutId id="2147483756" r:id="rId29"/>
    <p:sldLayoutId id="2147483740" r:id="rId30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10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5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/>
          <p:cNvSpPr>
            <a:spLocks noGrp="1"/>
          </p:cNvSpPr>
          <p:nvPr>
            <p:ph type="title"/>
          </p:nvPr>
        </p:nvSpPr>
        <p:spPr bwMode="gray">
          <a:noFill/>
        </p:spPr>
        <p:txBody>
          <a:bodyPr/>
          <a:lstStyle/>
          <a:p>
            <a:r>
              <a:rPr lang="de-DE" dirty="0"/>
              <a:t>Gruppe Server ALPHA </a:t>
            </a:r>
            <a:br>
              <a:rPr lang="de-DE" dirty="0"/>
            </a:br>
            <a:r>
              <a:rPr lang="de-DE" dirty="0"/>
              <a:t>1. Präsentation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7CC0699-8B93-14A8-970C-155B583F62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5052" b="5052"/>
          <a:stretch>
            <a:fillRect/>
          </a:stretch>
        </p:blipFill>
        <p:spPr/>
      </p:pic>
      <p:sp>
        <p:nvSpPr>
          <p:cNvPr id="4" name="AutoShape 2" descr="Generiert von DALL·E">
            <a:extLst>
              <a:ext uri="{FF2B5EF4-FFF2-40B4-BE49-F238E27FC236}">
                <a16:creationId xmlns:a16="http://schemas.microsoft.com/office/drawing/2014/main" id="{587EDBCD-52DE-2E4E-6AC2-6AB26205F1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0274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E8ABC1-A57F-34F7-950E-C72646ADB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de-DE" b="1" dirty="0"/>
              <a:t>Verwaltung von Abonnements und Followern (Nutzer):</a:t>
            </a:r>
            <a:endParaRPr lang="de-DE" dirty="0"/>
          </a:p>
          <a:p>
            <a:pPr marL="742950" lvl="1" indent="-285750"/>
            <a:r>
              <a:rPr lang="de-DE" dirty="0"/>
              <a:t>Erklärung: Die Verwaltung von Abonnements beinhaltet das Aufsetzen von Beziehungen in der Datenbank und die Bereitstellung entsprechender API-Endpunkte, was einen moderaten Aufwand erfordert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de-DE" dirty="0"/>
              <a:t>Story Points: </a:t>
            </a:r>
            <a:r>
              <a:rPr lang="de-DE" b="1" dirty="0">
                <a:solidFill>
                  <a:srgbClr val="0070F2"/>
                </a:solidFill>
              </a:rPr>
              <a:t>5</a:t>
            </a:r>
          </a:p>
          <a:p>
            <a:pPr>
              <a:buNone/>
            </a:pPr>
            <a:r>
              <a:rPr lang="de-DE" b="1" dirty="0"/>
              <a:t>Registrierung mit E-Mail und Passwort (Nutzer): </a:t>
            </a:r>
            <a:endParaRPr lang="de-DE" dirty="0"/>
          </a:p>
          <a:p>
            <a:pPr marL="742950" lvl="1" indent="-285750"/>
            <a:r>
              <a:rPr lang="de-DE" dirty="0"/>
              <a:t>Erklärung: Die Entwicklung einer sicheren Authentifizierungs- und Registrierungslogik erfordert sorgfältige Überlegungen zur Datensicherheit und Datenschutz. Zudem müssen E-Mail-Bestätigungen und Passwortverschlüsselung integriert werden</a:t>
            </a:r>
          </a:p>
          <a:p>
            <a:pPr marL="742950" lvl="1" indent="-285750"/>
            <a:r>
              <a:rPr lang="de-DE" dirty="0"/>
              <a:t>Story Points: </a:t>
            </a:r>
            <a:r>
              <a:rPr lang="de-DE" b="1" dirty="0">
                <a:solidFill>
                  <a:srgbClr val="0070F2"/>
                </a:solidFill>
              </a:rPr>
              <a:t>5</a:t>
            </a:r>
          </a:p>
          <a:p>
            <a:pPr>
              <a:buNone/>
            </a:pPr>
            <a:r>
              <a:rPr lang="de-DE" b="1" dirty="0"/>
              <a:t>Textbeiträge erstellen (Nutzer):</a:t>
            </a:r>
            <a:endParaRPr lang="de-DE" dirty="0"/>
          </a:p>
          <a:p>
            <a:pPr marL="742950" lvl="1" indent="-285750"/>
            <a:r>
              <a:rPr lang="de-DE" dirty="0"/>
              <a:t>Erklärung: Das Speichern von Texten ist eine grundlegende Funktion, jedoch erfordert die Implementierung von Textlängen- und Formatvalidierungen zusätzlichen Aufwand</a:t>
            </a:r>
          </a:p>
          <a:p>
            <a:pPr marL="742950" lvl="1" indent="-285750"/>
            <a:r>
              <a:rPr lang="de-DE" dirty="0"/>
              <a:t>Story Points: </a:t>
            </a:r>
            <a:r>
              <a:rPr lang="de-DE" b="1" dirty="0">
                <a:solidFill>
                  <a:srgbClr val="0070F2"/>
                </a:solidFill>
              </a:rPr>
              <a:t>3</a:t>
            </a: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CD90C3-0804-7A80-0EA2-6A6A5044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Schätzung der User Stories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1F7BEA-B8BC-0DB3-F307-A26411DE6D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/>
          <a:stretch/>
        </p:blipFill>
        <p:spPr>
          <a:xfrm>
            <a:off x="10209357" y="504000"/>
            <a:ext cx="1479081" cy="9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9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E8ABC1-A57F-34F7-950E-C72646ADB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rtl="0">
              <a:buNone/>
            </a:pPr>
            <a:r>
              <a:rPr lang="de-DE" b="1" dirty="0"/>
              <a:t>Verwendung von Hashtags (Nutzer):</a:t>
            </a:r>
            <a:endParaRPr lang="de-DE" dirty="0"/>
          </a:p>
          <a:p>
            <a:pPr marL="742950" lvl="1" indent="-285750"/>
            <a:r>
              <a:rPr lang="de-DE" dirty="0"/>
              <a:t>Erklärung: Hashtags erfordern sowohl die Implementierung von Logik zur Erkennung und Speicherung in der Datenbank als auch die Entwicklung effizienter Abfragefunktionen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de-DE" dirty="0"/>
              <a:t>Story Points: </a:t>
            </a:r>
            <a:r>
              <a:rPr lang="de-DE" b="1" dirty="0">
                <a:solidFill>
                  <a:srgbClr val="0070F2"/>
                </a:solidFill>
              </a:rPr>
              <a:t>3</a:t>
            </a:r>
          </a:p>
          <a:p>
            <a:pPr rtl="0">
              <a:buNone/>
            </a:pPr>
            <a:r>
              <a:rPr lang="de-DE" b="1" dirty="0"/>
              <a:t>Fotos hochladen (Nutzer):</a:t>
            </a:r>
            <a:endParaRPr lang="de-DE" dirty="0"/>
          </a:p>
          <a:p>
            <a:pPr marL="742950" lvl="1" indent="-285750"/>
            <a:r>
              <a:rPr lang="de-DE" dirty="0"/>
              <a:t>Erklärung: Diese Funktion erfordert das Handling von Datei-Uploads, Bildformat- und Größenprüfungen sowie die Integration mit einem externen Speichersystem oder einer Datenbank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de-DE" dirty="0"/>
              <a:t>Story Points: </a:t>
            </a:r>
            <a:r>
              <a:rPr lang="de-DE" b="1" dirty="0">
                <a:solidFill>
                  <a:srgbClr val="0070F2"/>
                </a:solidFill>
              </a:rPr>
              <a:t>5</a:t>
            </a:r>
          </a:p>
          <a:p>
            <a:pPr rtl="0">
              <a:buNone/>
            </a:pPr>
            <a:r>
              <a:rPr lang="de-DE" b="1" dirty="0"/>
              <a:t>Benachrichtigungen erhalten (Nutzer):</a:t>
            </a:r>
            <a:endParaRPr lang="de-DE" dirty="0"/>
          </a:p>
          <a:p>
            <a:pPr marL="742950" lvl="1" indent="-285750"/>
            <a:r>
              <a:rPr lang="de-DE" dirty="0"/>
              <a:t>Erklärung: Die Implementierung eines skalierbaren und zuverlässigen Benachrichtigungssystems ist komplex, vor allem wegen der Notwendigkeit, Echtzeit-Updates und möglicherweise hohe Last zu bewältigen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de-DE" dirty="0"/>
              <a:t>Story Points: </a:t>
            </a:r>
            <a:r>
              <a:rPr lang="de-DE" b="1" dirty="0">
                <a:solidFill>
                  <a:srgbClr val="0070F2"/>
                </a:solidFill>
              </a:rPr>
              <a:t>8</a:t>
            </a: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CD90C3-0804-7A80-0EA2-6A6A5044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Schätzung der User Stories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41251-9C18-EF54-39E0-72E05160CE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/>
          <a:stretch/>
        </p:blipFill>
        <p:spPr>
          <a:xfrm>
            <a:off x="10209357" y="504000"/>
            <a:ext cx="1479081" cy="9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2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E8ABC1-A57F-34F7-950E-C72646ADB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de-DE" b="1" dirty="0"/>
              <a:t>Inhalte und Benutzer sperren (Admin):</a:t>
            </a:r>
            <a:endParaRPr lang="de-DE" dirty="0"/>
          </a:p>
          <a:p>
            <a:pPr marL="742950" lvl="1" indent="-285750"/>
            <a:r>
              <a:rPr lang="de-DE" dirty="0"/>
              <a:t>Erklärung: Das Einrichten von Sperrmechanismen für Benutzer und Inhalte erfordert zusätzliche Logik zur Überprüfung und Validierung</a:t>
            </a:r>
          </a:p>
          <a:p>
            <a:pPr marL="742950" lvl="1" indent="-285750"/>
            <a:r>
              <a:rPr lang="de-DE" dirty="0"/>
              <a:t>Story Points: </a:t>
            </a:r>
            <a:r>
              <a:rPr lang="de-DE" b="1" dirty="0">
                <a:solidFill>
                  <a:srgbClr val="0070F2"/>
                </a:solidFill>
              </a:rPr>
              <a:t>8</a:t>
            </a:r>
          </a:p>
          <a:p>
            <a:pPr>
              <a:buNone/>
            </a:pPr>
            <a:r>
              <a:rPr lang="de-DE" b="1" dirty="0"/>
              <a:t>Moderationstools für unangemessene Inhalte (Moderator):</a:t>
            </a:r>
            <a:endParaRPr lang="de-DE" dirty="0"/>
          </a:p>
          <a:p>
            <a:pPr marL="742950" lvl="1" indent="-285750"/>
            <a:r>
              <a:rPr lang="de-DE" dirty="0"/>
              <a:t>Erklärung: Die Einrichtung eines Systems zur Inhaltsüberprüfung beinhaltet mehrere Komponenten, einschließlich Benutzer-Feedback, Moderationswerkzeugen und eventuell automatisierten Checks</a:t>
            </a:r>
          </a:p>
          <a:p>
            <a:pPr marL="742950" lvl="1" indent="-285750"/>
            <a:r>
              <a:rPr lang="de-DE" dirty="0"/>
              <a:t>Story Points: </a:t>
            </a:r>
            <a:r>
              <a:rPr lang="de-DE" b="1" dirty="0">
                <a:solidFill>
                  <a:srgbClr val="0070F2"/>
                </a:solidFill>
              </a:rPr>
              <a:t>8</a:t>
            </a:r>
          </a:p>
          <a:p>
            <a:pPr>
              <a:buNone/>
            </a:pPr>
            <a:r>
              <a:rPr lang="de-DE" b="1" dirty="0"/>
              <a:t>Meldungen von Nutzern überprüfen (Admin):</a:t>
            </a:r>
            <a:endParaRPr lang="de-DE" dirty="0"/>
          </a:p>
          <a:p>
            <a:pPr marL="742950" lvl="1" indent="-285750"/>
            <a:r>
              <a:rPr lang="de-DE" dirty="0"/>
              <a:t>Erklärung: Eine API zur Bereitstellung einer Übersicht über Nutzermeldungen erfordert eine klare und effiziente Datenstrukturierung</a:t>
            </a:r>
          </a:p>
          <a:p>
            <a:pPr marL="742950" lvl="1" indent="-285750"/>
            <a:r>
              <a:rPr lang="de-DE" dirty="0"/>
              <a:t>Story Points: </a:t>
            </a:r>
            <a:r>
              <a:rPr lang="de-DE" b="1" dirty="0">
                <a:solidFill>
                  <a:srgbClr val="0070F2"/>
                </a:solidFill>
              </a:rPr>
              <a:t>5</a:t>
            </a: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CD90C3-0804-7A80-0EA2-6A6A5044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Schätzung der User Stories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5ED9E-6406-E0F2-4493-5F45C03524B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/>
          <a:stretch/>
        </p:blipFill>
        <p:spPr>
          <a:xfrm>
            <a:off x="10209357" y="504000"/>
            <a:ext cx="1479081" cy="9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3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E8ABC1-A57F-34F7-950E-C72646ADB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rtl="0">
              <a:buNone/>
            </a:pPr>
            <a:r>
              <a:rPr lang="de-DE" b="1" dirty="0"/>
              <a:t>Anzeigen schalten (Werbepartner):</a:t>
            </a:r>
            <a:endParaRPr lang="de-DE" dirty="0"/>
          </a:p>
          <a:p>
            <a:pPr marL="742950" lvl="1" indent="-285750"/>
            <a:r>
              <a:rPr lang="de-DE" dirty="0"/>
              <a:t>Erklärung: Das Entwickeln einer API für Werbepartner ist komplex, da es neben der reinen Anzeigenverwaltung auch Aspekte wie Zielgruppenauswahl und Leistungsmessung umfasst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de-DE" dirty="0"/>
              <a:t>Story Points: </a:t>
            </a:r>
            <a:r>
              <a:rPr lang="de-DE" b="1" dirty="0">
                <a:solidFill>
                  <a:srgbClr val="0070F2"/>
                </a:solidFill>
              </a:rPr>
              <a:t>8</a:t>
            </a:r>
          </a:p>
          <a:p>
            <a:pPr>
              <a:buNone/>
            </a:pPr>
            <a:r>
              <a:rPr lang="de-DE" b="1" dirty="0"/>
              <a:t>Statistiken über Plattformnutzung erhalten (Marketingverantwortlicher):</a:t>
            </a:r>
            <a:endParaRPr lang="de-DE" dirty="0"/>
          </a:p>
          <a:p>
            <a:pPr marL="742950" lvl="1" indent="-285750"/>
            <a:r>
              <a:rPr lang="de-DE" dirty="0"/>
              <a:t>Erklärung: Die Bereitstellung von Statistiken über Plattformnutzung beinhaltet das Aufsetzen von Beziehungen in der Datenbank und einer API zu einer </a:t>
            </a:r>
            <a:r>
              <a:rPr lang="de-DE" dirty="0" err="1"/>
              <a:t>Anlayse</a:t>
            </a:r>
            <a:r>
              <a:rPr lang="de-DE" dirty="0"/>
              <a:t>-Plattform, was einen moderaten Aufwand erfordert </a:t>
            </a:r>
          </a:p>
          <a:p>
            <a:pPr marL="742950" lvl="1" indent="-285750"/>
            <a:r>
              <a:rPr lang="de-DE" dirty="0"/>
              <a:t>Story Points: </a:t>
            </a:r>
            <a:r>
              <a:rPr lang="de-DE" b="1" dirty="0">
                <a:solidFill>
                  <a:srgbClr val="0070F2"/>
                </a:solidFill>
              </a:rPr>
              <a:t>5</a:t>
            </a:r>
          </a:p>
          <a:p>
            <a:pPr>
              <a:buNone/>
            </a:pPr>
            <a:r>
              <a:rPr lang="de-DE" b="1" dirty="0"/>
              <a:t>Trendanalysen und Auswertungen (Eigentümer):</a:t>
            </a:r>
            <a:endParaRPr lang="de-DE" dirty="0"/>
          </a:p>
          <a:p>
            <a:pPr marL="742950" lvl="1" indent="-285750"/>
            <a:r>
              <a:rPr lang="de-DE" dirty="0"/>
              <a:t>Erklärung: Die Erstellung von Trendanalysen und Berichten für die Geschäftsleitung erfordert eine komplexe Datenaggregation und -analyse, was technisch anspruchsvoll ist</a:t>
            </a:r>
          </a:p>
          <a:p>
            <a:pPr marL="742950" lvl="1" indent="-285750"/>
            <a:r>
              <a:rPr lang="de-DE" dirty="0"/>
              <a:t>Story Points: </a:t>
            </a:r>
            <a:r>
              <a:rPr lang="de-DE" b="1" dirty="0">
                <a:solidFill>
                  <a:srgbClr val="0070F2"/>
                </a:solidFill>
              </a:rPr>
              <a:t>8</a:t>
            </a: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CD90C3-0804-7A80-0EA2-6A6A5044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Schätzung der User Stories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7F9BD-2FFA-9290-DDD9-5457DE160B7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/>
          <a:stretch/>
        </p:blipFill>
        <p:spPr>
          <a:xfrm>
            <a:off x="10209357" y="504000"/>
            <a:ext cx="1479081" cy="9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8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A64992-939E-7C81-39C5-1B5C141CBF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 dirty="0">
                <a:solidFill>
                  <a:srgbClr val="0070F2"/>
                </a:solidFill>
              </a:rPr>
              <a:t>Projektname:</a:t>
            </a:r>
            <a:r>
              <a:rPr lang="de-DE" b="1" dirty="0"/>
              <a:t> </a:t>
            </a:r>
            <a:r>
              <a:rPr lang="de-DE" dirty="0"/>
              <a:t>Server ALPHA</a:t>
            </a:r>
          </a:p>
          <a:p>
            <a:pPr>
              <a:spcBef>
                <a:spcPts val="600"/>
              </a:spcBef>
            </a:pPr>
            <a:endParaRPr lang="de-DE" dirty="0"/>
          </a:p>
          <a:p>
            <a:pPr>
              <a:spcBef>
                <a:spcPts val="0"/>
              </a:spcBef>
            </a:pPr>
            <a:r>
              <a:rPr lang="de-DE" b="1" dirty="0">
                <a:solidFill>
                  <a:srgbClr val="0070F2"/>
                </a:solidFill>
              </a:rPr>
              <a:t>Zuständigkeiten:</a:t>
            </a:r>
          </a:p>
          <a:p>
            <a:pPr>
              <a:spcBef>
                <a:spcPts val="1200"/>
              </a:spcBef>
            </a:pPr>
            <a:r>
              <a:rPr lang="de-DE" b="1" dirty="0"/>
              <a:t>Head </a:t>
            </a:r>
            <a:r>
              <a:rPr lang="de-DE" b="1" dirty="0" err="1"/>
              <a:t>of</a:t>
            </a:r>
            <a:r>
              <a:rPr lang="de-DE" b="1" dirty="0"/>
              <a:t> Architecture &amp; Rest-</a:t>
            </a:r>
            <a:r>
              <a:rPr lang="de-DE" b="1" dirty="0" err="1"/>
              <a:t>Specialist</a:t>
            </a:r>
            <a:r>
              <a:rPr lang="de-DE" b="1" dirty="0"/>
              <a:t>: </a:t>
            </a:r>
            <a:r>
              <a:rPr lang="de-DE" dirty="0"/>
              <a:t>Kevin Rieger</a:t>
            </a:r>
          </a:p>
          <a:p>
            <a:pPr>
              <a:spcBef>
                <a:spcPts val="1200"/>
              </a:spcBef>
            </a:pPr>
            <a:r>
              <a:rPr lang="de-DE" b="1" dirty="0"/>
              <a:t>Database </a:t>
            </a:r>
            <a:r>
              <a:rPr lang="de-DE" b="1" dirty="0" err="1"/>
              <a:t>Specialist</a:t>
            </a:r>
            <a:r>
              <a:rPr lang="de-DE" b="1" dirty="0"/>
              <a:t>: </a:t>
            </a:r>
            <a:r>
              <a:rPr lang="de-DE" dirty="0"/>
              <a:t>Adrian Hagen</a:t>
            </a:r>
          </a:p>
          <a:p>
            <a:pPr>
              <a:spcBef>
                <a:spcPts val="1200"/>
              </a:spcBef>
            </a:pPr>
            <a:r>
              <a:rPr lang="de-DE" b="1" dirty="0" err="1"/>
              <a:t>DevOps</a:t>
            </a:r>
            <a:r>
              <a:rPr lang="de-DE" b="1" dirty="0"/>
              <a:t> Engineer: </a:t>
            </a:r>
            <a:r>
              <a:rPr lang="de-DE" dirty="0"/>
              <a:t>Luca Chmielarski</a:t>
            </a:r>
          </a:p>
          <a:p>
            <a:pPr>
              <a:spcBef>
                <a:spcPts val="1200"/>
              </a:spcBef>
            </a:pPr>
            <a:r>
              <a:rPr lang="de-DE" b="1" dirty="0"/>
              <a:t>Senior Backend </a:t>
            </a:r>
            <a:r>
              <a:rPr lang="de-DE" b="1" dirty="0" err="1"/>
              <a:t>Devs</a:t>
            </a:r>
            <a:r>
              <a:rPr lang="de-DE" b="1" dirty="0"/>
              <a:t>: </a:t>
            </a:r>
            <a:r>
              <a:rPr lang="de-DE" dirty="0"/>
              <a:t>Nils Abels, Maximilian Abrams</a:t>
            </a:r>
          </a:p>
          <a:p>
            <a:pPr>
              <a:spcBef>
                <a:spcPts val="0"/>
              </a:spcBef>
            </a:pPr>
            <a:endParaRPr lang="de-DE" dirty="0"/>
          </a:p>
          <a:p>
            <a:pPr>
              <a:spcBef>
                <a:spcPts val="1200"/>
              </a:spcBef>
            </a:pPr>
            <a:r>
              <a:rPr lang="de-DE" b="1" dirty="0">
                <a:solidFill>
                  <a:srgbClr val="0070F2"/>
                </a:solidFill>
              </a:rPr>
              <a:t>Lizenz: </a:t>
            </a:r>
            <a:r>
              <a:rPr lang="de-DE" dirty="0"/>
              <a:t>MIT-Lizenz</a:t>
            </a:r>
          </a:p>
          <a:p>
            <a:pPr>
              <a:spcBef>
                <a:spcPts val="1200"/>
              </a:spcBef>
              <a:buNone/>
            </a:pPr>
            <a:r>
              <a:rPr lang="de-DE" dirty="0"/>
              <a:t>Simple, großzügigen Zugriff erlaubende Lizenz </a:t>
            </a:r>
          </a:p>
          <a:p>
            <a:pPr>
              <a:spcBef>
                <a:spcPts val="1200"/>
              </a:spcBef>
              <a:buNone/>
            </a:pPr>
            <a:r>
              <a:rPr lang="de-DE" dirty="0"/>
              <a:t>Keine Garantie oder Haftung</a:t>
            </a:r>
          </a:p>
          <a:p>
            <a:pPr>
              <a:spcBef>
                <a:spcPts val="1200"/>
              </a:spcBef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>
              <a:buNone/>
            </a:pPr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2269B-ACD6-1B4C-9A53-9A794E9F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Projektorganistaion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BD332-E872-18EA-A0CF-281C015498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/>
          <a:stretch/>
        </p:blipFill>
        <p:spPr>
          <a:xfrm>
            <a:off x="10436946" y="512763"/>
            <a:ext cx="1251492" cy="125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5D50DA-9299-A531-C18E-8D4FC2D648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de-DE" b="1" dirty="0"/>
              <a:t>Performance der REST-Schnittstellen (Antwortzeit &lt; 150ms)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de-DE" b="1" dirty="0"/>
              <a:t>Skalierbarkeit (Horizontal und Vertikal)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de-DE" b="1" dirty="0"/>
              <a:t>Datenschutz- und Sicherheit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de-DE" b="1" dirty="0"/>
              <a:t>Fehlerbehandlung und </a:t>
            </a:r>
            <a:r>
              <a:rPr lang="de-DE" b="1" dirty="0" err="1"/>
              <a:t>Logging</a:t>
            </a:r>
            <a:endParaRPr lang="de-DE" b="1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de-DE" b="1" dirty="0"/>
              <a:t>Backend-Dokumentation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de-DE" b="1" dirty="0"/>
              <a:t>Monitoring und Analytics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de-DE" b="1" dirty="0" err="1"/>
              <a:t>Testing</a:t>
            </a:r>
            <a:endParaRPr lang="de-DE" b="1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de-DE" b="1" dirty="0"/>
              <a:t>Hohe Zuverlässigkeit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E2E7C2-BE0C-DCB0-5EED-DA8692B04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Nicht-funktionale Anforderungen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37D89-1F8C-FCFA-EC37-CD445D58CAC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/>
          <a:stretch/>
        </p:blipFill>
        <p:spPr>
          <a:xfrm>
            <a:off x="10591334" y="688666"/>
            <a:ext cx="1097104" cy="109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4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92233-72C3-DF28-F66F-F4BC324BDF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de-DE" b="1" dirty="0"/>
              <a:t>Als Nutzer möchte ich die Möglichkeit haben, meine Abonnements und Follower einzusehen und zu verwalten.</a:t>
            </a:r>
          </a:p>
          <a:p>
            <a:pPr>
              <a:spcBef>
                <a:spcPts val="600"/>
              </a:spcBef>
            </a:pPr>
            <a:r>
              <a:rPr lang="de-DE" sz="1800" dirty="0"/>
              <a:t>Akzeptanzkriterien: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800" dirty="0"/>
              <a:t>Implementierung von API-Endpunkten für das Verwalten von Followern und Abonnements.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800" dirty="0"/>
              <a:t>Einrichtung von Datenbankbeziehungen zur Verfolgung von Abonnements und Followern.</a:t>
            </a:r>
          </a:p>
          <a:p>
            <a:pPr>
              <a:spcBef>
                <a:spcPts val="600"/>
              </a:spcBef>
              <a:buNone/>
            </a:pPr>
            <a:endParaRPr lang="de-DE" sz="1800" b="1" dirty="0"/>
          </a:p>
          <a:p>
            <a:pPr>
              <a:spcBef>
                <a:spcPts val="600"/>
              </a:spcBef>
              <a:buNone/>
            </a:pPr>
            <a:r>
              <a:rPr lang="de-DE" b="1" dirty="0"/>
              <a:t>Als Nutzer möchte ich mich mit E-Mail und Passwort registrieren können, um einen gesicherten Zugang zu meinem Account zu haben und konfigurieren zu können.</a:t>
            </a:r>
            <a:endParaRPr lang="de-DE" sz="1800" b="1" dirty="0"/>
          </a:p>
          <a:p>
            <a:pPr rtl="0">
              <a:spcBef>
                <a:spcPts val="600"/>
              </a:spcBef>
              <a:buNone/>
            </a:pPr>
            <a:r>
              <a:rPr lang="de-DE" sz="1800" dirty="0"/>
              <a:t>Akzeptanzkriterien: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800" dirty="0"/>
              <a:t>Implementierung einer API-Endpunkt für Nutzerregistrierungen, einschließlich E-Mail-Validierung.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800" dirty="0"/>
              <a:t>Integration eines Verschlüsselungsdienstes für die sichere Speicherung von Passwörtern.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25ED8D-CEB7-692F-980D-9B1EA08A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Akzeptanzkriterien Nutzer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1CCD2-40BB-DF01-6818-9207E989E4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/>
          <a:stretch/>
        </p:blipFill>
        <p:spPr>
          <a:xfrm>
            <a:off x="10654416" y="356321"/>
            <a:ext cx="1034022" cy="103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92233-72C3-DF28-F66F-F4BC324BDF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Als Nutzer möchte ich Texte posten können, um meine Gedanken zu teilen.</a:t>
            </a:r>
            <a:endParaRPr lang="de-DE" dirty="0"/>
          </a:p>
          <a:p>
            <a:pPr marL="0" lvl="1" indent="0">
              <a:buNone/>
            </a:pPr>
            <a:r>
              <a:rPr lang="de-DE" dirty="0"/>
              <a:t>Akzeptanzkriterien: </a:t>
            </a:r>
          </a:p>
          <a:p>
            <a:pPr lvl="1"/>
            <a:r>
              <a:rPr lang="de-DE" dirty="0"/>
              <a:t>Bereitstellung einer API zum Speichern von Textbeiträgen in einer Datenbank.</a:t>
            </a:r>
          </a:p>
          <a:p>
            <a:pPr lvl="1"/>
            <a:r>
              <a:rPr lang="de-DE" dirty="0"/>
              <a:t>Implementierung von Validierungslogik für die Einhaltung vorgegebener Textlängen und Formate.</a:t>
            </a:r>
          </a:p>
          <a:p>
            <a:pPr marL="0" lvl="1" indent="0">
              <a:buNone/>
            </a:pPr>
            <a:endParaRPr lang="de-DE" sz="2000" b="1" dirty="0"/>
          </a:p>
          <a:p>
            <a:pPr marL="0" lvl="1" indent="0">
              <a:buNone/>
            </a:pPr>
            <a:r>
              <a:rPr lang="de-DE" sz="2000" b="1" dirty="0"/>
              <a:t>Als Nutzer möchte ich die Möglichkeit haben, Hashtags zu verwenden, um meine Beiträge zu kategorisieren und leichter auffindbar zu machen.</a:t>
            </a:r>
            <a:endParaRPr lang="de-DE" sz="2000" dirty="0"/>
          </a:p>
          <a:p>
            <a:pPr marL="0" lvl="1" indent="0">
              <a:buNone/>
            </a:pPr>
            <a:r>
              <a:rPr lang="de-DE" dirty="0"/>
              <a:t>Akzeptanzkriterien: </a:t>
            </a:r>
          </a:p>
          <a:p>
            <a:pPr lvl="1"/>
            <a:r>
              <a:rPr lang="de-DE" dirty="0"/>
              <a:t>Einrichtung einer API zum Erfassen und Abrufen von Hashtags in Beiträgen.</a:t>
            </a:r>
          </a:p>
          <a:p>
            <a:pPr lvl="1"/>
            <a:r>
              <a:rPr lang="de-DE" dirty="0"/>
              <a:t>Implementierung effizienter Datenbankindizierung für Hashtags.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25ED8D-CEB7-692F-980D-9B1EA08A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Akzeptanzkriterien Nutzer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A1E0A-655E-C596-EACA-583CC02D2C3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/>
          <a:stretch/>
        </p:blipFill>
        <p:spPr>
          <a:xfrm>
            <a:off x="10654416" y="356321"/>
            <a:ext cx="1034022" cy="103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92233-72C3-DF28-F66F-F4BC324BDF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rtl="0">
              <a:spcBef>
                <a:spcPts val="600"/>
              </a:spcBef>
              <a:buNone/>
            </a:pPr>
            <a:r>
              <a:rPr lang="de-DE" b="1" dirty="0"/>
              <a:t>Als Nutzer möchte ich Fotos hochladen können, um...</a:t>
            </a:r>
          </a:p>
          <a:p>
            <a:pPr rtl="0">
              <a:spcBef>
                <a:spcPts val="600"/>
              </a:spcBef>
              <a:buNone/>
            </a:pPr>
            <a:r>
              <a:rPr lang="de-DE" sz="1800" dirty="0"/>
              <a:t>Akzeptanzkriterien: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800" dirty="0"/>
              <a:t>Bereitstellung einer API für das Hochladen und Speichern von Bildern, inklusive Bildgrößen- und Formatprüfung.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800" dirty="0"/>
              <a:t>Integration von Bildspeicherlösungen und Metadatenmanagement.</a:t>
            </a:r>
            <a:endParaRPr lang="de-DE" dirty="0"/>
          </a:p>
          <a:p>
            <a:pPr rtl="0">
              <a:spcBef>
                <a:spcPts val="600"/>
              </a:spcBef>
              <a:buNone/>
            </a:pPr>
            <a:endParaRPr lang="de-DE" b="1" dirty="0"/>
          </a:p>
          <a:p>
            <a:pPr rtl="0">
              <a:spcBef>
                <a:spcPts val="600"/>
              </a:spcBef>
              <a:buNone/>
            </a:pPr>
            <a:r>
              <a:rPr lang="de-DE" b="1" dirty="0"/>
              <a:t>Als Nutzer möchte ich Benachrichtigungen erhalten, um auf Aktivitäten schnell reagieren zu können.</a:t>
            </a:r>
          </a:p>
          <a:p>
            <a:pPr rtl="0">
              <a:spcBef>
                <a:spcPts val="600"/>
              </a:spcBef>
              <a:buNone/>
            </a:pPr>
            <a:r>
              <a:rPr lang="de-DE" sz="1800" dirty="0"/>
              <a:t>Akzeptanzkriterien: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800" dirty="0"/>
              <a:t>Implementierung eines Event-basierten Benachrichtigungssystems für Nutzeraktionen.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800" dirty="0"/>
              <a:t>Einrichtung einer Methodik zur Skalierung der Benachrichtigungszustellung.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25ED8D-CEB7-692F-980D-9B1EA08A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Akzeptanzkriterien Nutzer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45AF1-4834-9289-70D7-68561FD5041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/>
          <a:stretch/>
        </p:blipFill>
        <p:spPr>
          <a:xfrm>
            <a:off x="10654416" y="356321"/>
            <a:ext cx="1034022" cy="103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0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92233-72C3-DF28-F66F-F4BC324BDF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rtl="0">
              <a:spcBef>
                <a:spcPts val="600"/>
              </a:spcBef>
              <a:buNone/>
            </a:pPr>
            <a:r>
              <a:rPr lang="de-DE" b="1" dirty="0"/>
              <a:t>Als Admin möchte ich bestimmte Inhalte und Personen sperren können, um die Einhaltung von Gesetzen zu gewährleisten.</a:t>
            </a:r>
          </a:p>
          <a:p>
            <a:pPr rtl="0">
              <a:spcBef>
                <a:spcPts val="600"/>
              </a:spcBef>
              <a:buNone/>
            </a:pPr>
            <a:r>
              <a:rPr lang="de-DE" sz="1800" dirty="0"/>
              <a:t>Akzeptanzkriterien: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800" dirty="0"/>
              <a:t>Entwicklung einer API zum Sperren von Benutzern und Inhalten.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800" dirty="0"/>
              <a:t>Implementierung von Logik zur Überprüfung und Validierung von Sperranfragen.</a:t>
            </a:r>
            <a:endParaRPr lang="de-DE" dirty="0"/>
          </a:p>
          <a:p>
            <a:pPr rtl="0">
              <a:spcBef>
                <a:spcPts val="600"/>
              </a:spcBef>
              <a:buNone/>
            </a:pPr>
            <a:endParaRPr lang="de-DE" b="1" dirty="0"/>
          </a:p>
          <a:p>
            <a:pPr rtl="0">
              <a:spcBef>
                <a:spcPts val="600"/>
              </a:spcBef>
              <a:buNone/>
            </a:pPr>
            <a:r>
              <a:rPr lang="de-DE" b="1" dirty="0"/>
              <a:t>Als Admin möchte ich Meldungen von Nutzern über Nutzer sehen können (nach Nutzern sortiert), um diese moderieren zu können.</a:t>
            </a:r>
          </a:p>
          <a:p>
            <a:pPr rtl="0">
              <a:spcBef>
                <a:spcPts val="600"/>
              </a:spcBef>
              <a:buNone/>
            </a:pPr>
            <a:r>
              <a:rPr lang="de-DE" sz="1800" dirty="0"/>
              <a:t>Akzeptanzkriterien: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800" dirty="0"/>
              <a:t>Entwicklung einer strukturierten API für die Übersicht über Nutzermeldungen.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800" dirty="0"/>
              <a:t>Implementierung von Filter- und Sortierfunktionen für Meldungen.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25ED8D-CEB7-692F-980D-9B1EA08A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Akzeptanzkriterien Admin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943AB-04E7-E593-7170-AE679229C0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/>
          <a:stretch/>
        </p:blipFill>
        <p:spPr>
          <a:xfrm>
            <a:off x="10632901" y="345563"/>
            <a:ext cx="1055537" cy="105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6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92233-72C3-DF28-F66F-F4BC324BDF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rtl="0">
              <a:spcBef>
                <a:spcPts val="600"/>
              </a:spcBef>
              <a:buNone/>
            </a:pPr>
            <a:r>
              <a:rPr lang="de-DE" b="1" dirty="0"/>
              <a:t>Als Moderator möchte ich Werkzeuge haben, um unangemessene Inhalte zu überprüfen, zu kennzeichnen und zu entfernen, um die Plattform sicher zu halten.</a:t>
            </a:r>
          </a:p>
          <a:p>
            <a:pPr rtl="0">
              <a:spcBef>
                <a:spcPts val="600"/>
              </a:spcBef>
              <a:buNone/>
            </a:pPr>
            <a:r>
              <a:rPr lang="de-DE" sz="1800" dirty="0"/>
              <a:t>Akzeptanzkriterien: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800" dirty="0"/>
              <a:t>Implementierung eines Systems zur Meldung und Überprüfung unangemessener Inhalte.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800" dirty="0"/>
              <a:t>Bereitstellung von Tools für Moderatoren zum Markieren oder Entfernen von Inhalten.</a:t>
            </a:r>
            <a:endParaRPr lang="de-DE" dirty="0"/>
          </a:p>
          <a:p>
            <a:pPr rtl="0">
              <a:spcBef>
                <a:spcPts val="600"/>
              </a:spcBef>
              <a:buNone/>
            </a:pPr>
            <a:endParaRPr lang="de-DE" b="1" dirty="0"/>
          </a:p>
          <a:p>
            <a:pPr rtl="0">
              <a:spcBef>
                <a:spcPts val="600"/>
              </a:spcBef>
              <a:buNone/>
            </a:pPr>
            <a:r>
              <a:rPr lang="de-DE" b="1" dirty="0"/>
              <a:t>Als Werbepartner möchte ich eine einfache Möglichkeit haben, Anzeigen auf der Plattform zu schalten, um meine Produkte zu bewerben.</a:t>
            </a:r>
          </a:p>
          <a:p>
            <a:pPr rtl="0">
              <a:spcBef>
                <a:spcPts val="600"/>
              </a:spcBef>
              <a:buNone/>
            </a:pPr>
            <a:r>
              <a:rPr lang="de-DE" sz="1800" dirty="0"/>
              <a:t>Akzeptanzkriterien: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800" dirty="0"/>
              <a:t>Implementierung einer API für das Erstellen und Verwalten von Werbeanzeigen.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800" dirty="0"/>
              <a:t>Integration von Validierungsfunktionen für Werbeinhalte und -formate.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25ED8D-CEB7-692F-980D-9B1EA08A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Akzeptanzkriterien Moderator / Werbepartner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EE0AB-76CE-28BD-4124-F031CEEFAE7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/>
          <a:stretch/>
        </p:blipFill>
        <p:spPr>
          <a:xfrm>
            <a:off x="10579112" y="318669"/>
            <a:ext cx="1109326" cy="110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9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92233-72C3-DF28-F66F-F4BC324BDF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rtl="0">
              <a:spcBef>
                <a:spcPts val="600"/>
              </a:spcBef>
              <a:buNone/>
            </a:pPr>
            <a:r>
              <a:rPr lang="de-DE" b="1" dirty="0"/>
              <a:t>Als Marketingverantwortlicher möchte ich Statistiken über die Plattformnutzung erhalten, um das Benutzerverhalten zu verstehen und Marketingstrategien zu entwickeln.</a:t>
            </a:r>
          </a:p>
          <a:p>
            <a:pPr rtl="0">
              <a:spcBef>
                <a:spcPts val="600"/>
              </a:spcBef>
              <a:buNone/>
            </a:pPr>
            <a:r>
              <a:rPr lang="de-DE" sz="1800" dirty="0"/>
              <a:t>Akzeptanzkriterien: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800" dirty="0"/>
              <a:t>Entwicklung eines umfassenden Analytics-Systems für Nutzungsdaten.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800" dirty="0"/>
              <a:t>Bereitstellung von Berichten und Analysen zum Nutzerverhalten.</a:t>
            </a:r>
            <a:endParaRPr lang="de-DE" dirty="0"/>
          </a:p>
          <a:p>
            <a:pPr rtl="0">
              <a:spcBef>
                <a:spcPts val="600"/>
              </a:spcBef>
              <a:buNone/>
            </a:pPr>
            <a:endParaRPr lang="de-DE" b="1" dirty="0"/>
          </a:p>
          <a:p>
            <a:pPr rtl="0">
              <a:spcBef>
                <a:spcPts val="600"/>
              </a:spcBef>
              <a:buNone/>
            </a:pPr>
            <a:r>
              <a:rPr lang="de-DE" b="1" dirty="0"/>
              <a:t>Als Eigentümer möchte ich Trendanalysen und andere Auswertungen haben, um die Entwicklung meiner Plattform zu beobachten.</a:t>
            </a:r>
          </a:p>
          <a:p>
            <a:pPr rtl="0">
              <a:spcBef>
                <a:spcPts val="600"/>
              </a:spcBef>
              <a:buNone/>
            </a:pPr>
            <a:r>
              <a:rPr lang="de-DE" sz="1800" dirty="0"/>
              <a:t>Akzeptanzkriterien: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800" dirty="0"/>
              <a:t>Implementierung eines Systems für Trendanalysen und regelmäßige Berichterstattung.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800" dirty="0"/>
              <a:t>Gewährleistung der Datenintegrität und -aktualität für Berichte und Analysen.</a:t>
            </a: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25ED8D-CEB7-692F-980D-9B1EA08A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Akzeptanzkriterien Marketing / Eigentümer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0ADD2-9884-1582-8A09-31E1135137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/>
          <a:stretch/>
        </p:blipFill>
        <p:spPr>
          <a:xfrm>
            <a:off x="10451880" y="305062"/>
            <a:ext cx="1236557" cy="108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0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549593\AppData\Local\Templafy\AddIns\PowerPointVsto\download.png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549593\AppData\Local\Templafy\AddIns\PowerPointVsto\download.png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551965\AppData\Local\Templafy\AddIns\PowerPointVsto\download.pn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551965\AppData\Local\Templafy\AddIns\PowerPointVsto\download.pn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551965\AppData\Local\Templafy\AddIns\PowerPointVsto\download.pn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551965\AppData\Local\Templafy\AddIns\PowerPointVsto\download.png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551965\AppData\Local\Templafy\AddIns\PowerPointVsto\download.pn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551965\AppData\Local\Templafy\AddIns\PowerPointVsto\download.png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549593\AppData\Local\Templafy\AddIns\PowerPointVsto\download.pn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549593\AppData\Local\Templafy\AddIns\PowerPointVsto\download.png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549593\AppData\Local\Templafy\AddIns\PowerPointVsto\download.png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I549593\AppData\Local\Templafy\AddIns\PowerPointVsto\download.p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Template 2023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6" id="{6EE3CE7A-E618-354C-A911-C8B540FBF846}" vid="{D6A1CD9D-FAE1-404C-ADBB-39144CF68697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TemplafySlideFormConfiguration><![CDATA[{"formFields":[],"formDataEntries":[]}]]></TemplafySlideFormConfiguration>
</file>

<file path=customXml/item2.xml><?xml version="1.0" encoding="utf-8"?>
<TemplafyTemplateConfiguration><![CDATA[{"elementsMetadata":[{"type":"shape","id":"27048a14-1008-46f7-a950-865906c37a3e","elementConfiguration":{"binding":"{{ DataSources.Classification[Form.Classification.Name].Display}}","type":"text","disableUpdates":false}},{"type":"shape","id":"e9c5eac0-b8d6-4459-bf0d-c2b004736c5b","elementConfiguration":{"inheritDimensions":"{{InheritDimensions.InheritNone}}","width":"","height":"1 cm","image":"{{Form.SAPLogo.SubbrandBlue}}","visibility":"","type":"image","disableUpdates":false}},{"type":"shape","id":"e62b0acb-7929-408a-b7a9-a77e0d89c519","elementConfiguration":{"binding":"{{Form.Classification.Display}}","visibility":"","type":"text","disableUpdates":false}},{"type":"shape","id":"0cd26c08-fb6a-409a-b2f6-b619833e9591","elementConfiguration":{"binding":"{{Form.Classification.Display}}","visibility":"","type":"text","disableUpdates":false}},{"type":"shape","id":"0f1654df-ec9b-4184-8171-936491e1c745","elementConfiguration":{"inheritDimensions":"{{InheritDimensions.InheritNone}}","width":"","height":"1 cm","image":"{{Form.SAPLogo.SubbrandBlack}}","visibility":"","type":"image","disableUpdates":false}},{"type":"shape","id":"32a2929e-a709-402b-ab59-7319356b6698","elementConfiguration":{"inheritDimensions":"{{InheritDimensions.InheritNone}}","width":"","height":"1 cm","image":"{{Form.SAPLogo.SubbrandWhite}}","visibility":"","type":"image","disableUpdates":false}},{"type":"shape","id":"0714d5df-8e8b-4751-877b-9e521c7787be","elementConfiguration":{"binding":"{{Form.Classification.Display}}","visibility":"","type":"text","disableUpdates":false}},{"type":"shape","id":"a8069d54-6d53-400c-b853-225ca8ad7ccb","elementConfiguration":{"inheritDimensions":"{{InheritDimensions.InheritNone}}","width":"","height":"1 cm","image":"{{Form.SAPLogo.SubbrandBlue}}","visibility":"","type":"image","disableUpdates":false}},{"type":"shape","id":"b4fa9ea3-d1f4-41fd-94c3-23da1c7534c4","elementConfiguration":{"binding":"{{Form.Classification.Display}}","visibility":"","type":"text","disableUpdates":false}},{"type":"shape","id":"de200325-1480-4db0-b58d-8fee28d54270","elementConfiguration":{"inheritDimensions":"{{InheritDimensions.InheritNone}}","width":"","height":"1 cm","image":"{{Form.SAPLogo.SubbrandBlue}}","visibility":"","type":"image","disableUpdates":false}},{"type":"shape","id":"d39010a0-8ddd-4183-a53c-eae3ff4b6f93","elementConfiguration":{"binding":"{{Form.Classification.Display}}","visibility":"","type":"text","disableUpdates":false}},{"type":"shape","id":"1e46c2af-d60c-4b0f-8047-a308245a24b9","elementConfiguration":{"inheritDimensions":"{{InheritDimensions.InheritNone}}","width":"","height":"1 cm","image":"{{Form.SAPLogo.SubbrandBlack}}","visibility":"","type":"image","disableUpdates":false}},{"type":"shape","id":"9195594d-10b8-4ce8-ab1d-d19b808ceaba","elementConfiguration":{"binding":"{{Form.Classification.Display}}","visibility":"","type":"text","disableUpdates":false}},{"type":"shape","id":"f7ed29e7-81d5-4eb2-b08e-0224257d3fcc","elementConfiguration":{"inheritDimensions":"{{InheritDimensions.InheritNone}}","width":"","height":"1 cm","image":"{{Form.SAPLogo.SubbrandWhite}}","visibility":"","type":"image","disableUpdates":false}},{"type":"shape","id":"6818b5da-0dfe-4ae3-baa0-26fefa552d35","elementConfiguration":{"binding":"{{Form.Classification.Display}}","visibility":"","type":"text","disableUpdates":false}},{"type":"shape","id":"9b1edca0-ebdb-448a-94c0-8b179d268495","elementConfiguration":{"inheritDimensions":"{{InheritDimensions.InheritNone}}","width":"","height":"1 cm","image":"{{Form.SAPLogo.SubbrandWhite}}","visibility":"","type":"image","disableUpdates":false}},{"type":"shape","id":"2e0723cc-1469-497d-b60b-7d3a18d17aa0","elementConfiguration":{"binding":"{{Form.Classification.Display}}","visibility":"","type":"text","disableUpdates":false}},{"type":"shape","id":"2aa70acc-150c-45b4-b48b-e0e57eec01de","elementConfiguration":{"inheritDimensions":"{{InheritDimensions.InheritNone}}","width":"","height":"1 cm","image":"{{Form.SAPLogo.SubbrandBlue}}","visibility":"","type":"image","disableUpdates":false}},{"type":"shape","id":"afa58123-5a1c-4b6a-b5ac-879088e40940","elementConfiguration":{"binding":"{{Form.Classification.Display}}","visibility":"","type":"text","disableUpdates":false}},{"type":"shape","id":"8e3c6f92-d76a-4b08-a09b-aef6e2859713","elementConfiguration":{"inheritDimensions":"{{InheritDimensions.InheritNone}}","width":"","height":"1 cm","image":"{{Form.SAPLogo.SubbrandWhite}}","visibility":"","type":"image","disableUpdates":false}},{"type":"shape","id":"9c9987d6-e277-4bda-b38c-f819d8d2bf1a","elementConfiguration":{"binding":"{{Form.Classification.Display}}","visibility":"","type":"text","disableUpdates":false}},{"type":"shape","id":"a6e974fc-33a3-4e47-9c17-6fa2cd450599","elementConfiguration":{"binding":"{{DataSources.PPTCopyRight[\"Slide 5 copyright\"].CopyrightMessage}}","visibility":"","type":"text","disableUpdates":false}},{"type":"shape","id":"cdd7468b-f3ba-4608-af1b-b72ae9c426da","elementConfiguration":{"inheritDimensions":"{{InheritDimensions.InheritNone}}","width":"","height":"1 cm","image":"{{Form.SAPLogo.SubbrandBlack}}","visibility":"","type":"image","disableUpdates":false}},{"type":"shape","id":"e29b047e-8cc5-472c-ac40-06e4727f5b7a","elementConfiguration":{"binding":"{{Form.Classification.Display}}","visibility":"","type":"text","disableUpdates":false}},{"type":"shape","id":"a94d7c4d-9c44-43f2-bee3-963ea5ef15bd","elementConfiguration":{"inheritDimensions":"{{InheritDimensions.InheritNone}}","width":"","height":"1 cm","image":"{{Form.SAPLogo.SubbrandWhite}}","visibility":"","type":"image","disableUpdates":false}},{"type":"shape","id":"a7ae8cb4-5732-4b72-b878-d0fab78416ce","elementConfiguration":{"binding":"{{Form.Classification.Display}}","visibility":"","type":"text","disableUpdates":false}}],"transformationConfigurations":[],"templateName":"Blank - PowerPoint_20231019","templateDescription":"","enableDocumentContentUpdater":true,"version":"2.0"}]]></TemplafyTemplateConfiguratio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Contact xmlns="47fc58d8-9f4b-4bc8-b278-c3cb6f298023">
      <UserInfo>
        <DisplayName/>
        <AccountId xsi:nil="true"/>
        <AccountType/>
      </UserInfo>
    </ResponsibleContact>
  </documentManagement>
</p:properties>
</file>

<file path=customXml/item4.xml><?xml version="1.0" encoding="utf-8"?>
<TemplafyFormConfiguration><![CDATA[{"formFields":[{"distinct":false,"hideIfNoUserInteractionRequired":false,"required":false,"defaultValue":" SAP Corporate","autoSelectFirstOption":false,"shareValue":false,"type":"dropDown","dataSourceName":"PPTSubBrandLogos2023","dataSourceFieldName":"Name","name":"SAPLogo","label":"Select Template"},{"distinct":false,"hideIfNoUserInteractionRequired":false,"required":false,"defaultValue":"INTERNAL - SAP Only","autoSelectFirstOption":false,"shareValue":false,"type":"dropDown","dataSourceName":"Classification","dataSourceFieldName":"Name","name":"Classification","label":"Select Classification"}],"formDataEntries":[]}]]></TemplafyFormConfiguration>
</file>

<file path=customXml/item5.xml><?xml version="1.0" encoding="utf-8"?>
<TemplafySlideTemplateConfiguration><![CDATA[{"slideVersion":1,"isValidatorEnabled":false,"isLocked":false,"elementsMetadata":[],"slideId":"638332923623002646","enableDocumentContentUpdater":false,"version":"2.0"}]]></TemplafySlideTemplateConfiguration>
</file>

<file path=customXml/item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7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F0F9DCBF1E94796646FCF98A7C072" ma:contentTypeVersion="13" ma:contentTypeDescription="Create a new document." ma:contentTypeScope="" ma:versionID="5b306df2387467d165757eb5a8cdddaa">
  <xsd:schema xmlns:xsd="http://www.w3.org/2001/XMLSchema" xmlns:xs="http://www.w3.org/2001/XMLSchema" xmlns:p="http://schemas.microsoft.com/office/2006/metadata/properties" xmlns:ns2="0e00d59e-b0d2-4e67-be34-67e465b0fbed" xmlns:ns3="47fc58d8-9f4b-4bc8-b278-c3cb6f298023" targetNamespace="http://schemas.microsoft.com/office/2006/metadata/properties" ma:root="true" ma:fieldsID="eebd9c38828bcd412c0ba6e1c1867684" ns2:_="" ns3:_="">
    <xsd:import namespace="0e00d59e-b0d2-4e67-be34-67e465b0fbed"/>
    <xsd:import namespace="47fc58d8-9f4b-4bc8-b278-c3cb6f29802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ResponsibleContact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0d59e-b0d2-4e67-be34-67e465b0fb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fc58d8-9f4b-4bc8-b278-c3cb6f298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sponsibleContact" ma:index="17" nillable="true" ma:displayName="Responsible Contact" ma:format="Dropdown" ma:list="UserInfo" ma:SharePointGroup="0" ma:internalName="Responsible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D4C477-4CBF-4833-A763-167B6759CA65}">
  <ds:schemaRefs/>
</ds:datastoreItem>
</file>

<file path=customXml/itemProps2.xml><?xml version="1.0" encoding="utf-8"?>
<ds:datastoreItem xmlns:ds="http://schemas.openxmlformats.org/officeDocument/2006/customXml" ds:itemID="{626BBCBB-1894-4E66-BA48-9E91CE3ACBA0}">
  <ds:schemaRefs/>
</ds:datastoreItem>
</file>

<file path=customXml/itemProps3.xml><?xml version="1.0" encoding="utf-8"?>
<ds:datastoreItem xmlns:ds="http://schemas.openxmlformats.org/officeDocument/2006/customXml" ds:itemID="{C1422F45-04DB-421D-8796-270006657806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0e00d59e-b0d2-4e67-be34-67e465b0fbed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47fc58d8-9f4b-4bc8-b278-c3cb6f298023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CC49FFC8-2FF3-4057-96F0-3BCD1A4F0351}">
  <ds:schemaRefs/>
</ds:datastoreItem>
</file>

<file path=customXml/itemProps5.xml><?xml version="1.0" encoding="utf-8"?>
<ds:datastoreItem xmlns:ds="http://schemas.openxmlformats.org/officeDocument/2006/customXml" ds:itemID="{2E566E46-38D1-4FF6-AC12-AFCFCA15E440}">
  <ds:schemaRefs/>
</ds:datastoreItem>
</file>

<file path=customXml/itemProps6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7.xml><?xml version="1.0" encoding="utf-8"?>
<ds:datastoreItem xmlns:ds="http://schemas.openxmlformats.org/officeDocument/2006/customXml" ds:itemID="{B3812128-B7DF-461F-A8F2-831754A1D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00d59e-b0d2-4e67-be34-67e465b0fbed"/>
    <ds:schemaRef ds:uri="47fc58d8-9f4b-4bc8-b278-c3cb6f2980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</TotalTime>
  <Words>995</Words>
  <Application>Microsoft Office PowerPoint</Application>
  <PresentationFormat>Custom</PresentationFormat>
  <Paragraphs>125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72 Brand</vt:lpstr>
      <vt:lpstr>Symbol</vt:lpstr>
      <vt:lpstr>Courier New</vt:lpstr>
      <vt:lpstr>Wingdings</vt:lpstr>
      <vt:lpstr>72 Brand Medium</vt:lpstr>
      <vt:lpstr>Arial</vt:lpstr>
      <vt:lpstr>Roboto</vt:lpstr>
      <vt:lpstr>Wingdings</vt:lpstr>
      <vt:lpstr>SAP Template 2023</vt:lpstr>
      <vt:lpstr>Gruppe Server ALPHA  1. Präsentation</vt:lpstr>
      <vt:lpstr>Projektorganistaion</vt:lpstr>
      <vt:lpstr>Nicht-funktionale Anforderungen</vt:lpstr>
      <vt:lpstr>Akzeptanzkriterien Nutzer</vt:lpstr>
      <vt:lpstr>Akzeptanzkriterien Nutzer</vt:lpstr>
      <vt:lpstr>Akzeptanzkriterien Nutzer</vt:lpstr>
      <vt:lpstr>Akzeptanzkriterien Admin</vt:lpstr>
      <vt:lpstr>Akzeptanzkriterien Moderator / Werbepartner</vt:lpstr>
      <vt:lpstr>Akzeptanzkriterien Marketing / Eigentümer</vt:lpstr>
      <vt:lpstr>Schätzung der User Stories</vt:lpstr>
      <vt:lpstr>Schätzung der User Stories</vt:lpstr>
      <vt:lpstr>Schätzung der User Stories</vt:lpstr>
      <vt:lpstr>Schätzung der User Stories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Abrams, Maximilian</dc:creator>
  <cp:keywords>2023/16:9/white</cp:keywords>
  <dc:description/>
  <cp:lastModifiedBy>Abrams, Maximilian</cp:lastModifiedBy>
  <cp:revision>6</cp:revision>
  <dcterms:created xsi:type="dcterms:W3CDTF">2023-11-07T08:01:08Z</dcterms:created>
  <dcterms:modified xsi:type="dcterms:W3CDTF">2023-11-30T17:26:08Z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1101452479</vt:i4>
  </property>
  <property fmtid="{D5CDD505-2E9C-101B-9397-08002B2CF9AE}" pid="3" name="_NewReviewCycle">
    <vt:lpwstr/>
  </property>
  <property fmtid="{D5CDD505-2E9C-101B-9397-08002B2CF9AE}" pid="4" name="_EmailSubject">
    <vt:lpwstr>SAP - PPT Exploration (Updated)</vt:lpwstr>
  </property>
  <property fmtid="{D5CDD505-2E9C-101B-9397-08002B2CF9AE}" pid="5" name="_AuthorEmail">
    <vt:lpwstr>heidi.bitz@sap.com</vt:lpwstr>
  </property>
  <property fmtid="{D5CDD505-2E9C-101B-9397-08002B2CF9AE}" pid="6" name="_AuthorEmailDisplayName">
    <vt:lpwstr>Bitz, Heidi</vt:lpwstr>
  </property>
  <property fmtid="{D5CDD505-2E9C-101B-9397-08002B2CF9AE}" pid="7" name="_PreviousAdHocReviewCycleID">
    <vt:i4>1357826825</vt:i4>
  </property>
  <property fmtid="{D5CDD505-2E9C-101B-9397-08002B2CF9AE}" pid="8" name="ContentTypeId">
    <vt:lpwstr>0x010100615F0F9DCBF1E94796646FCF98A7C072</vt:lpwstr>
  </property>
  <property fmtid="{D5CDD505-2E9C-101B-9397-08002B2CF9AE}" pid="9" name="TemplafyTimeStamp">
    <vt:lpwstr>2023-10-19T06:06:02</vt:lpwstr>
  </property>
  <property fmtid="{D5CDD505-2E9C-101B-9397-08002B2CF9AE}" pid="10" name="TemplafyTenantId">
    <vt:lpwstr>sap</vt:lpwstr>
  </property>
  <property fmtid="{D5CDD505-2E9C-101B-9397-08002B2CF9AE}" pid="11" name="TemplafyTemplateId">
    <vt:lpwstr>757944571296481284</vt:lpwstr>
  </property>
  <property fmtid="{D5CDD505-2E9C-101B-9397-08002B2CF9AE}" pid="12" name="TemplafyUserProfileId">
    <vt:lpwstr>637715793020833525</vt:lpwstr>
  </property>
  <property fmtid="{D5CDD505-2E9C-101B-9397-08002B2CF9AE}" pid="13" name="TemplafyLanguageCode">
    <vt:lpwstr>de-DE</vt:lpwstr>
  </property>
  <property fmtid="{D5CDD505-2E9C-101B-9397-08002B2CF9AE}" pid="14" name="TemplafyFromBlank">
    <vt:bool>true</vt:bool>
  </property>
</Properties>
</file>